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08/01/15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08/01/15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08/01/15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08/01/15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08/01/15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08/01/15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08/01/15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08/01/15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08/01/15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08/01/15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08/01/15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08/01/15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6900" y="1079501"/>
            <a:ext cx="7467600" cy="1219200"/>
          </a:xfrm>
        </p:spPr>
        <p:txBody>
          <a:bodyPr/>
          <a:lstStyle/>
          <a:p>
            <a:r>
              <a:rPr lang="en-US" dirty="0" err="1"/>
              <a:t>Pegademase</a:t>
            </a:r>
            <a:r>
              <a:rPr lang="en-US" dirty="0"/>
              <a:t> bovine</a:t>
            </a: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6900" y="3252806"/>
            <a:ext cx="7348680" cy="2385994"/>
          </a:xfrm>
        </p:spPr>
        <p:txBody>
          <a:bodyPr/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Drugbank</a:t>
            </a:r>
            <a:r>
              <a:rPr lang="en-US" sz="2400" b="1" dirty="0" smtClean="0">
                <a:solidFill>
                  <a:schemeClr val="tx1"/>
                </a:solidFill>
              </a:rPr>
              <a:t> ID :  </a:t>
            </a:r>
            <a:r>
              <a:rPr lang="en-US" dirty="0">
                <a:solidFill>
                  <a:schemeClr val="tx1"/>
                </a:solidFill>
              </a:rPr>
              <a:t>DB00061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Protein chemical </a:t>
            </a:r>
            <a:r>
              <a:rPr lang="en-US" sz="2400" b="1" dirty="0" smtClean="0">
                <a:solidFill>
                  <a:schemeClr val="tx1"/>
                </a:solidFill>
              </a:rPr>
              <a:t>formula : </a:t>
            </a:r>
            <a:r>
              <a:rPr lang="en-US" dirty="0" smtClean="0">
                <a:solidFill>
                  <a:schemeClr val="tx1"/>
                </a:solidFill>
              </a:rPr>
              <a:t>C</a:t>
            </a:r>
            <a:r>
              <a:rPr lang="en-US" baseline="-25000" dirty="0" smtClean="0">
                <a:solidFill>
                  <a:schemeClr val="tx1"/>
                </a:solidFill>
              </a:rPr>
              <a:t>1821</a:t>
            </a:r>
            <a:r>
              <a:rPr lang="en-US" dirty="0" smtClean="0">
                <a:solidFill>
                  <a:schemeClr val="tx1"/>
                </a:solidFill>
              </a:rPr>
              <a:t>H</a:t>
            </a:r>
            <a:r>
              <a:rPr lang="en-US" baseline="-25000" dirty="0" smtClean="0">
                <a:solidFill>
                  <a:schemeClr val="tx1"/>
                </a:solidFill>
              </a:rPr>
              <a:t>2834</a:t>
            </a:r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en-US" baseline="-25000" dirty="0" smtClean="0">
                <a:solidFill>
                  <a:schemeClr val="tx1"/>
                </a:solidFill>
              </a:rPr>
              <a:t>484</a:t>
            </a:r>
            <a:r>
              <a:rPr lang="en-US" dirty="0" smtClean="0">
                <a:solidFill>
                  <a:schemeClr val="tx1"/>
                </a:solidFill>
              </a:rPr>
              <a:t>O</a:t>
            </a:r>
            <a:r>
              <a:rPr lang="en-US" baseline="-25000" dirty="0" smtClean="0">
                <a:solidFill>
                  <a:schemeClr val="tx1"/>
                </a:solidFill>
              </a:rPr>
              <a:t>552</a:t>
            </a:r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14 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Protein </a:t>
            </a:r>
            <a:r>
              <a:rPr lang="en-US" sz="2400" b="1" dirty="0">
                <a:solidFill>
                  <a:schemeClr val="tx1"/>
                </a:solidFill>
              </a:rPr>
              <a:t>average </a:t>
            </a:r>
            <a:r>
              <a:rPr lang="en-US" sz="2400" b="1" dirty="0" smtClean="0">
                <a:solidFill>
                  <a:schemeClr val="tx1"/>
                </a:solidFill>
              </a:rPr>
              <a:t>weight : </a:t>
            </a:r>
            <a:r>
              <a:rPr lang="en-US" dirty="0" smtClean="0">
                <a:solidFill>
                  <a:schemeClr val="tx1"/>
                </a:solidFill>
              </a:rPr>
              <a:t>40788.2000</a:t>
            </a:r>
          </a:p>
        </p:txBody>
      </p:sp>
    </p:spTree>
    <p:extLst>
      <p:ext uri="{BB962C8B-B14F-4D97-AF65-F5344CB8AC3E}">
        <p14:creationId xmlns:p14="http://schemas.microsoft.com/office/powerpoint/2010/main" val="555557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815" y="480176"/>
            <a:ext cx="7829385" cy="5920624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 Description:</a:t>
            </a:r>
          </a:p>
          <a:p>
            <a:pPr marL="114300" indent="0"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Bovine </a:t>
            </a:r>
            <a:r>
              <a:rPr lang="en-US" sz="1800" dirty="0">
                <a:solidFill>
                  <a:srgbClr val="000000"/>
                </a:solidFill>
              </a:rPr>
              <a:t>adenosine </a:t>
            </a:r>
            <a:r>
              <a:rPr lang="en-US" sz="1800" dirty="0" err="1">
                <a:solidFill>
                  <a:srgbClr val="000000"/>
                </a:solidFill>
              </a:rPr>
              <a:t>deaminase</a:t>
            </a:r>
            <a:r>
              <a:rPr lang="en-US" sz="1800" dirty="0">
                <a:solidFill>
                  <a:srgbClr val="000000"/>
                </a:solidFill>
              </a:rPr>
              <a:t> derived from bovine intestine that has been extensively </a:t>
            </a:r>
            <a:r>
              <a:rPr lang="en-US" sz="1800" dirty="0" err="1">
                <a:solidFill>
                  <a:srgbClr val="000000"/>
                </a:solidFill>
              </a:rPr>
              <a:t>pegylated</a:t>
            </a:r>
            <a:r>
              <a:rPr lang="en-US" sz="1800" dirty="0">
                <a:solidFill>
                  <a:srgbClr val="000000"/>
                </a:solidFill>
              </a:rPr>
              <a:t> for extended serum half life.</a:t>
            </a:r>
            <a:r>
              <a:rPr lang="en-US" sz="1800" dirty="0"/>
              <a:t> </a:t>
            </a:r>
            <a:endParaRPr lang="en-US" sz="1800" dirty="0" smtClean="0"/>
          </a:p>
          <a:p>
            <a:pPr marL="114300" indent="0">
              <a:buNone/>
            </a:pPr>
            <a:r>
              <a:rPr lang="en-US" sz="2400" b="1" dirty="0" smtClean="0"/>
              <a:t>Indication:</a:t>
            </a:r>
          </a:p>
          <a:p>
            <a:pPr marL="114300" indent="0">
              <a:buNone/>
            </a:pPr>
            <a:r>
              <a:rPr lang="en-US" sz="1800" dirty="0"/>
              <a:t>For treatment of adenosine </a:t>
            </a:r>
            <a:r>
              <a:rPr lang="en-US" sz="1800" dirty="0" err="1"/>
              <a:t>deaminase</a:t>
            </a:r>
            <a:r>
              <a:rPr lang="en-US" sz="1800" dirty="0"/>
              <a:t> </a:t>
            </a:r>
            <a:r>
              <a:rPr lang="en-US" sz="1800" dirty="0" smtClean="0"/>
              <a:t>deficiency.</a:t>
            </a:r>
          </a:p>
          <a:p>
            <a:pPr marL="114300" indent="0">
              <a:buNone/>
            </a:pPr>
            <a:r>
              <a:rPr lang="en-US" sz="2400" b="1" dirty="0" smtClean="0"/>
              <a:t>Pharmacodynamics:</a:t>
            </a:r>
          </a:p>
          <a:p>
            <a:pPr marL="114300" indent="0">
              <a:buNone/>
            </a:pPr>
            <a:r>
              <a:rPr lang="en-US" sz="1800" dirty="0"/>
              <a:t>Used to replace deficient or inactive adenosine </a:t>
            </a:r>
            <a:r>
              <a:rPr lang="en-US" sz="1800" dirty="0" err="1"/>
              <a:t>deaminase</a:t>
            </a:r>
            <a:r>
              <a:rPr lang="en-US" sz="1800" dirty="0"/>
              <a:t> which leads to severe combined immunodeficiency disease (SCID). The enzyme is responsible for converting adenosine to </a:t>
            </a:r>
            <a:r>
              <a:rPr lang="en-US" sz="1800" dirty="0" err="1"/>
              <a:t>inosine</a:t>
            </a:r>
            <a:r>
              <a:rPr lang="en-US" sz="1800" dirty="0"/>
              <a:t>. In the absence of adenosine </a:t>
            </a:r>
            <a:r>
              <a:rPr lang="en-US" sz="1800" dirty="0" err="1"/>
              <a:t>deaminase</a:t>
            </a:r>
            <a:r>
              <a:rPr lang="en-US" sz="1800" dirty="0"/>
              <a:t>, the purine substrates adenosine, 2'-deoxyadenosine and their metabolites are actually toxic to lymphocytes thereby leading to diminished immune function.</a:t>
            </a:r>
            <a:r>
              <a:rPr lang="en-US" sz="1800" dirty="0"/>
              <a:t> </a:t>
            </a:r>
            <a:endParaRPr lang="en-US" sz="1800" dirty="0" smtClean="0"/>
          </a:p>
          <a:p>
            <a:pPr marL="114300" indent="0">
              <a:buNone/>
            </a:pPr>
            <a:r>
              <a:rPr lang="en-US" sz="2400" b="1" dirty="0"/>
              <a:t>Mechanism of action:</a:t>
            </a:r>
          </a:p>
          <a:p>
            <a:pPr marL="114300" indent="0">
              <a:buNone/>
            </a:pPr>
            <a:r>
              <a:rPr lang="en-US" sz="1800" dirty="0" err="1"/>
              <a:t>Pegademase</a:t>
            </a:r>
            <a:r>
              <a:rPr lang="en-US" sz="1800" dirty="0"/>
              <a:t> converts adenosine (toxic) to </a:t>
            </a:r>
            <a:r>
              <a:rPr lang="en-US" sz="1800" dirty="0" err="1"/>
              <a:t>inosine</a:t>
            </a:r>
            <a:r>
              <a:rPr lang="en-US" sz="1800" dirty="0"/>
              <a:t> (less toxic) by deamination. It also converts 2'-deoxyadenosine to 2'-deoxyinosine via deamination. </a:t>
            </a:r>
          </a:p>
          <a:p>
            <a:pPr marL="114300" indent="0">
              <a:buNone/>
            </a:pPr>
            <a:r>
              <a:rPr lang="en-US" sz="2400" b="1" dirty="0"/>
              <a:t>Categories:</a:t>
            </a:r>
          </a:p>
          <a:p>
            <a:pPr marL="114300" indent="0">
              <a:buNone/>
            </a:pPr>
            <a:r>
              <a:rPr lang="en-US" sz="1800" dirty="0"/>
              <a:t>Enzyme Replacement Agents .</a:t>
            </a:r>
          </a:p>
          <a:p>
            <a:pPr marL="114300" indent="0">
              <a:buNone/>
            </a:pPr>
            <a:r>
              <a:rPr lang="en-US" sz="2400" b="1" dirty="0"/>
              <a:t>Affected </a:t>
            </a:r>
            <a:r>
              <a:rPr lang="en-US" sz="2400" b="1" dirty="0" err="1"/>
              <a:t>oragnism</a:t>
            </a:r>
            <a:r>
              <a:rPr lang="en-US" sz="2400" b="1" dirty="0"/>
              <a:t>:</a:t>
            </a:r>
          </a:p>
          <a:p>
            <a:pPr marL="114300" indent="0">
              <a:buNone/>
            </a:pPr>
            <a:r>
              <a:rPr lang="en-US" sz="1800" dirty="0"/>
              <a:t>Humans and other mammals </a:t>
            </a:r>
          </a:p>
          <a:p>
            <a:pPr marL="11430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23645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304" y="294302"/>
            <a:ext cx="7813896" cy="6106498"/>
          </a:xfrm>
        </p:spPr>
        <p:txBody>
          <a:bodyPr/>
          <a:lstStyle/>
          <a:p>
            <a:pPr marL="114300" indent="0">
              <a:buNone/>
            </a:pPr>
            <a:r>
              <a:rPr lang="en-US" sz="2400" b="1" dirty="0" smtClean="0"/>
              <a:t>Sequence:</a:t>
            </a:r>
          </a:p>
          <a:p>
            <a:pPr marL="114300" indent="0">
              <a:buNone/>
            </a:pPr>
            <a:r>
              <a:rPr lang="en-US" sz="1800" dirty="0" smtClean="0"/>
              <a:t>MAQTPAFNKPKVELHVHLDGAIKPETILYYGRKRGIALPADTPEELQNIIGMDKPLSLPEFLAKFDYYMPAIAGCREAVKRIAYEFVEMKAKDGVVYVEVRYSPHLLANSKVEPIPWNQAEGDLTPDEVVSLVNQGLQEGERDFGVKVRSILCCMRHQPSWSSEVVELCKKYREQTVVAIDLAGDETIEGSSLFPGHVKAYAEAVKSGVHRTVHAGEVGSANVVKEAVDTLKTERLGHGYHTLEDATLYNRLRQENMHFEVCPWSSYLTGAWKPDTEHPVVRFKNDQVNYSLNTDDPLIFKSTLDTDYQMTKNEMGFTEEEFKRLNINAAKSSFLPEDEKKELLDLLYKAYGMPSPASAEQCL </a:t>
            </a:r>
          </a:p>
          <a:p>
            <a:pPr marL="114300" indent="0">
              <a:buNone/>
            </a:pPr>
            <a:r>
              <a:rPr lang="en-US" sz="2400" b="1" dirty="0" smtClean="0"/>
              <a:t>Targets :</a:t>
            </a:r>
          </a:p>
          <a:p>
            <a:pPr marL="114300" indent="0">
              <a:buNone/>
            </a:pPr>
            <a:r>
              <a:rPr lang="en-US" sz="1800" dirty="0" err="1" smtClean="0"/>
              <a:t>Adenosine</a:t>
            </a:r>
            <a:r>
              <a:rPr lang="en-US" sz="1800" dirty="0" err="1"/>
              <a:t>,Growth</a:t>
            </a:r>
            <a:r>
              <a:rPr lang="en-US" sz="1800" dirty="0"/>
              <a:t> factor receptor-bound protein 2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4645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27" y="185875"/>
            <a:ext cx="7976557" cy="638169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b="1" dirty="0"/>
              <a:t>BRANDS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Adagen</a:t>
            </a:r>
            <a:r>
              <a:rPr lang="en-US" dirty="0" smtClean="0"/>
              <a:t> </a:t>
            </a:r>
          </a:p>
          <a:p>
            <a:pPr marL="114300" indent="0">
              <a:buNone/>
            </a:pPr>
            <a:r>
              <a:rPr lang="en-US" b="1" dirty="0"/>
              <a:t>Company</a:t>
            </a:r>
            <a:r>
              <a:rPr lang="en-US" dirty="0"/>
              <a:t> :</a:t>
            </a:r>
            <a:r>
              <a:rPr lang="en-US" dirty="0" err="1" smtClean="0"/>
              <a:t>Enzon</a:t>
            </a:r>
            <a:r>
              <a:rPr lang="en-US" dirty="0" smtClean="0"/>
              <a:t> </a:t>
            </a:r>
            <a:r>
              <a:rPr lang="en-US" dirty="0"/>
              <a:t>Inc.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buNone/>
            </a:pPr>
            <a:r>
              <a:rPr lang="en-US" b="1" dirty="0"/>
              <a:t>Chemical name </a:t>
            </a:r>
            <a:r>
              <a:rPr lang="en-US" b="1" dirty="0" smtClean="0"/>
              <a:t>: </a:t>
            </a:r>
            <a:r>
              <a:rPr lang="en-US" dirty="0"/>
              <a:t>(</a:t>
            </a:r>
            <a:r>
              <a:rPr lang="en-US" dirty="0" err="1"/>
              <a:t>monomethoxypolyethylene</a:t>
            </a:r>
            <a:r>
              <a:rPr lang="en-US" dirty="0"/>
              <a:t> glycol </a:t>
            </a:r>
            <a:r>
              <a:rPr lang="en-US" dirty="0" err="1"/>
              <a:t>succinimidyl</a:t>
            </a:r>
            <a:r>
              <a:rPr lang="en-US" dirty="0"/>
              <a:t>) 11-17­ adenosine </a:t>
            </a:r>
            <a:r>
              <a:rPr lang="en-US" dirty="0" err="1"/>
              <a:t>deaminase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buNone/>
            </a:pPr>
            <a:r>
              <a:rPr lang="en-US" dirty="0"/>
              <a:t>[CH3-(OCH2CH2)x-O-(C=O)-CH2CH2-(C=O)-NH2]y-adenosine </a:t>
            </a:r>
            <a:r>
              <a:rPr lang="en-US" dirty="0" err="1"/>
              <a:t>deamninase</a:t>
            </a:r>
            <a:r>
              <a:rPr lang="en-US" dirty="0"/>
              <a:t>, where x = 114 </a:t>
            </a:r>
            <a:r>
              <a:rPr lang="en-US" dirty="0" err="1"/>
              <a:t>oxyetylene</a:t>
            </a:r>
            <a:r>
              <a:rPr lang="en-US" dirty="0"/>
              <a:t> groups per PEG strand and y= 11-17 primary amino groups of lysine onto which </a:t>
            </a:r>
            <a:r>
              <a:rPr lang="en-US" dirty="0" err="1"/>
              <a:t>succinyl</a:t>
            </a:r>
            <a:r>
              <a:rPr lang="en-US" dirty="0"/>
              <a:t> PEG is attached.</a:t>
            </a:r>
            <a:r>
              <a:rPr lang="en-US" dirty="0"/>
              <a:t> </a:t>
            </a:r>
          </a:p>
          <a:p>
            <a:pPr marL="114300" indent="0">
              <a:buNone/>
            </a:pPr>
            <a:r>
              <a:rPr lang="en-US" b="1" dirty="0" smtClean="0"/>
              <a:t>Description</a:t>
            </a:r>
            <a:r>
              <a:rPr lang="en-US" dirty="0" smtClean="0"/>
              <a:t>: </a:t>
            </a:r>
            <a:r>
              <a:rPr lang="en-US" dirty="0" err="1" smtClean="0"/>
              <a:t>Adagen</a:t>
            </a:r>
            <a:r>
              <a:rPr lang="en-US" dirty="0" smtClean="0"/>
              <a:t> </a:t>
            </a:r>
            <a:r>
              <a:rPr lang="en-US" dirty="0"/>
              <a:t>is a modified enzyme.  It is a conjugate of numerous strands </a:t>
            </a:r>
            <a:r>
              <a:rPr lang="en-US" dirty="0" smtClean="0"/>
              <a:t>of </a:t>
            </a:r>
            <a:r>
              <a:rPr lang="en-US" dirty="0" err="1" smtClean="0"/>
              <a:t>monomethoxypolyethylene</a:t>
            </a:r>
            <a:r>
              <a:rPr lang="en-US" dirty="0" smtClean="0"/>
              <a:t> </a:t>
            </a:r>
            <a:r>
              <a:rPr lang="en-US" dirty="0"/>
              <a:t>glycol (PEG), molecular weight 5,000, covalently attached to the enzyme adenosine </a:t>
            </a:r>
            <a:r>
              <a:rPr lang="en-US" dirty="0" err="1"/>
              <a:t>deaminase</a:t>
            </a:r>
            <a:r>
              <a:rPr lang="en-US" dirty="0"/>
              <a:t> (ADA). ADA (adenosine </a:t>
            </a:r>
            <a:r>
              <a:rPr lang="en-US" dirty="0" err="1"/>
              <a:t>deaminase</a:t>
            </a:r>
            <a:r>
              <a:rPr lang="en-US" dirty="0"/>
              <a:t> EC 3.5.4.4) used in the manufacture </a:t>
            </a:r>
            <a:r>
              <a:rPr lang="en-US" dirty="0" smtClean="0"/>
              <a:t>of ADAGEN</a:t>
            </a:r>
            <a:r>
              <a:rPr lang="en-US" dirty="0"/>
              <a:t>®(</a:t>
            </a:r>
            <a:r>
              <a:rPr lang="en-US" dirty="0" err="1"/>
              <a:t>pegademase</a:t>
            </a:r>
            <a:r>
              <a:rPr lang="en-US" dirty="0"/>
              <a:t> bovine) Injection is derived from bovine intestine.  It works by correcting the levels of ADA in the body, which improves immune system function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r>
              <a:rPr lang="en-US" b="1" dirty="0"/>
              <a:t>Used For/Prescribed for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/>
              <a:t>It is used for Treating severe combined immunodeficiency disease (SCID) in certain patients with adenosine </a:t>
            </a:r>
            <a:r>
              <a:rPr lang="en-US" dirty="0" err="1"/>
              <a:t>deaminase</a:t>
            </a:r>
            <a:r>
              <a:rPr lang="en-US" dirty="0"/>
              <a:t> (ADA) deficiency.</a:t>
            </a:r>
            <a:r>
              <a:rPr lang="en-US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6376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73" y="201364"/>
            <a:ext cx="7906827" cy="619943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/>
              <a:t>Formulation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/>
              <a:t>Each ml of ADAGEN injection contains, 250 units of </a:t>
            </a:r>
            <a:r>
              <a:rPr lang="en-US" dirty="0" err="1"/>
              <a:t>Pegademase</a:t>
            </a:r>
            <a:r>
              <a:rPr lang="en-US" dirty="0"/>
              <a:t> bovine, !.20 mg of Monobasic sodium </a:t>
            </a:r>
            <a:r>
              <a:rPr lang="en-US" dirty="0" err="1"/>
              <a:t>phoshphate</a:t>
            </a:r>
            <a:r>
              <a:rPr lang="en-US" dirty="0"/>
              <a:t>, USP, 5.58 mg of Dibasic sodium </a:t>
            </a:r>
            <a:r>
              <a:rPr lang="en-US" dirty="0" err="1"/>
              <a:t>phoshphate</a:t>
            </a:r>
            <a:r>
              <a:rPr lang="en-US" dirty="0"/>
              <a:t>, USP, 8.50 mg of </a:t>
            </a:r>
            <a:r>
              <a:rPr lang="en-US" dirty="0" err="1"/>
              <a:t>Sodiium</a:t>
            </a:r>
            <a:r>
              <a:rPr lang="en-US" dirty="0"/>
              <a:t> chloride, USP and </a:t>
            </a:r>
            <a:r>
              <a:rPr lang="en-US" dirty="0" err="1"/>
              <a:t>q.s</a:t>
            </a:r>
            <a:r>
              <a:rPr lang="en-US" dirty="0"/>
              <a:t>. to !.0 ml of water for injection. </a:t>
            </a:r>
            <a:endParaRPr lang="en-US" dirty="0" smtClean="0"/>
          </a:p>
          <a:p>
            <a:pPr marL="114300" indent="0">
              <a:buNone/>
            </a:pPr>
            <a:r>
              <a:rPr lang="en-US" b="1" dirty="0"/>
              <a:t>Form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/>
              <a:t>isotonic, </a:t>
            </a:r>
            <a:r>
              <a:rPr lang="en-US" dirty="0" err="1"/>
              <a:t>pyrogen</a:t>
            </a:r>
            <a:r>
              <a:rPr lang="en-US" dirty="0"/>
              <a:t> free, sterile solution, pH 7.2-7.4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buNone/>
            </a:pPr>
            <a:r>
              <a:rPr lang="en-US" b="1" dirty="0"/>
              <a:t>Route of administration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 err="1"/>
              <a:t>intramusular</a:t>
            </a:r>
            <a:r>
              <a:rPr lang="en-US" dirty="0"/>
              <a:t> injection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buNone/>
            </a:pPr>
            <a:r>
              <a:rPr lang="en-US" b="1" dirty="0"/>
              <a:t>Dosage </a:t>
            </a:r>
            <a:r>
              <a:rPr lang="en-US" b="1" dirty="0" smtClean="0"/>
              <a:t>: </a:t>
            </a:r>
            <a:r>
              <a:rPr lang="en-US" dirty="0"/>
              <a:t>The dosage of ADAGEN® (</a:t>
            </a:r>
            <a:r>
              <a:rPr lang="en-US" dirty="0" err="1"/>
              <a:t>pegademase</a:t>
            </a:r>
            <a:r>
              <a:rPr lang="en-US" dirty="0"/>
              <a:t> bovine) Injection should be individualized. The recommended dosing schedule is 10 U/kg for the first dose, 15 U/kg for the second dose, and 20 U/kg for the third dose. The usual maintenance dose is 20 U/kg per week. Further increases of 5 U/kg/week may be necessary, but a maximum single dose of 30 U/kg should not be exceeded.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buNone/>
            </a:pPr>
            <a:r>
              <a:rPr lang="en-US" b="1" dirty="0"/>
              <a:t>Contraindication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/>
              <a:t>allergic</a:t>
            </a:r>
            <a:r>
              <a:rPr lang="en-US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8686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73" y="294302"/>
            <a:ext cx="7906827" cy="6106498"/>
          </a:xfrm>
        </p:spPr>
        <p:txBody>
          <a:bodyPr/>
          <a:lstStyle/>
          <a:p>
            <a:pPr marL="114300" indent="0">
              <a:buNone/>
            </a:pPr>
            <a:r>
              <a:rPr lang="en-US" b="1" dirty="0"/>
              <a:t>Side effects : </a:t>
            </a:r>
            <a:r>
              <a:rPr lang="en-US" dirty="0"/>
              <a:t>SEVERE side effects occur</a:t>
            </a:r>
            <a:r>
              <a:rPr lang="en-US" dirty="0" smtClean="0"/>
              <a:t>: </a:t>
            </a:r>
            <a:r>
              <a:rPr lang="en-US" dirty="0"/>
              <a:t>Severe allergic reactions (rash; hives; itching; difficulty breathing; tightness in the chest; swelling of the mouth, face, lips, or tongue); dark urine; severe or persistent tiredness or weakness; unusual bruising or </a:t>
            </a:r>
            <a:r>
              <a:rPr lang="en-US" dirty="0" smtClean="0"/>
              <a:t>bleeding.</a:t>
            </a:r>
          </a:p>
          <a:p>
            <a:pPr>
              <a:buFont typeface="Arial"/>
              <a:buChar char="•"/>
            </a:pPr>
            <a:r>
              <a:rPr lang="en-US" dirty="0"/>
              <a:t>M</a:t>
            </a:r>
            <a:r>
              <a:rPr lang="en-US" dirty="0" smtClean="0"/>
              <a:t>ost </a:t>
            </a:r>
            <a:r>
              <a:rPr lang="en-US" dirty="0"/>
              <a:t>COMMON side effects</a:t>
            </a:r>
            <a:r>
              <a:rPr lang="en-US" dirty="0" smtClean="0"/>
              <a:t>:  </a:t>
            </a:r>
            <a:r>
              <a:rPr lang="en-US" dirty="0"/>
              <a:t>Headache; pain or redness at the injection site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r>
              <a:rPr lang="en-US" b="1" dirty="0"/>
              <a:t>Drug Interaction </a:t>
            </a:r>
            <a:r>
              <a:rPr lang="en-US" b="1" dirty="0" smtClean="0"/>
              <a:t>: </a:t>
            </a:r>
            <a:r>
              <a:rPr lang="en-US" dirty="0" smtClean="0"/>
              <a:t>A </a:t>
            </a:r>
            <a:r>
              <a:rPr lang="en-US" dirty="0"/>
              <a:t>total of 1 drugs (2 brand and generic names) are known to interact </a:t>
            </a:r>
            <a:r>
              <a:rPr lang="en-US" dirty="0" err="1"/>
              <a:t>mopderately</a:t>
            </a:r>
            <a:r>
              <a:rPr lang="en-US" dirty="0"/>
              <a:t> with </a:t>
            </a:r>
            <a:r>
              <a:rPr lang="en-US" dirty="0" err="1"/>
              <a:t>Adagen</a:t>
            </a:r>
            <a:r>
              <a:rPr lang="en-US" dirty="0"/>
              <a:t> (</a:t>
            </a:r>
            <a:r>
              <a:rPr lang="en-US" dirty="0" err="1"/>
              <a:t>pegademase</a:t>
            </a:r>
            <a:r>
              <a:rPr lang="en-US" dirty="0"/>
              <a:t> bovine) which are </a:t>
            </a:r>
            <a:r>
              <a:rPr lang="en-US" dirty="0" err="1"/>
              <a:t>Krystexxa</a:t>
            </a:r>
            <a:r>
              <a:rPr lang="en-US" dirty="0"/>
              <a:t> (</a:t>
            </a:r>
            <a:r>
              <a:rPr lang="en-US" dirty="0" err="1"/>
              <a:t>pegloticase</a:t>
            </a:r>
            <a:r>
              <a:rPr lang="en-US" dirty="0"/>
              <a:t>) and  </a:t>
            </a:r>
            <a:r>
              <a:rPr lang="en-US" dirty="0" err="1"/>
              <a:t>pegloticase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0943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838" y="1115248"/>
            <a:ext cx="8115954" cy="5285552"/>
          </a:xfrm>
        </p:spPr>
        <p:txBody>
          <a:bodyPr/>
          <a:lstStyle/>
          <a:p>
            <a:pPr marL="114300" indent="0">
              <a:buNone/>
            </a:pPr>
            <a:r>
              <a:rPr lang="en-US" b="1" dirty="0" err="1"/>
              <a:t>Refrence</a:t>
            </a:r>
            <a:r>
              <a:rPr lang="en-US" dirty="0"/>
              <a:t> </a:t>
            </a:r>
            <a:r>
              <a:rPr lang="en-US" dirty="0" smtClean="0"/>
              <a:t>: </a:t>
            </a:r>
          </a:p>
          <a:p>
            <a:pPr marL="114300" indent="0">
              <a:buNone/>
            </a:pPr>
            <a:r>
              <a:rPr lang="en-US" dirty="0"/>
              <a:t>http://</a:t>
            </a:r>
            <a:r>
              <a:rPr lang="en-US" dirty="0" err="1"/>
              <a:t>www.accessdata.fda.gov</a:t>
            </a:r>
            <a:r>
              <a:rPr lang="en-US" dirty="0"/>
              <a:t>/</a:t>
            </a:r>
            <a:r>
              <a:rPr lang="en-US" dirty="0" err="1"/>
              <a:t>drugsatfda_docs</a:t>
            </a:r>
            <a:r>
              <a:rPr lang="en-US" dirty="0"/>
              <a:t>/label/2008/019818s042lbl.pdf                                 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www.adagen.com</a:t>
            </a:r>
            <a:r>
              <a:rPr lang="en-US" dirty="0"/>
              <a:t>/ 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www.drugs.com</a:t>
            </a:r>
            <a:r>
              <a:rPr lang="en-US" dirty="0"/>
              <a:t>/dosage/</a:t>
            </a:r>
            <a:r>
              <a:rPr lang="en-US" dirty="0" err="1"/>
              <a:t>adagen.html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8141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28</TotalTime>
  <Words>657</Words>
  <Application>Microsoft Macintosh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Pegademase bovine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IMTECH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Pegademase bovine </dc:title>
  <dc:creator>bic2</dc:creator>
  <cp:lastModifiedBy>bic2</cp:lastModifiedBy>
  <cp:revision>3</cp:revision>
  <dcterms:created xsi:type="dcterms:W3CDTF">2015-01-08T11:42:44Z</dcterms:created>
  <dcterms:modified xsi:type="dcterms:W3CDTF">2015-01-08T12:11:41Z</dcterms:modified>
</cp:coreProperties>
</file>